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301" r:id="rId4"/>
    <p:sldId id="258" r:id="rId5"/>
    <p:sldId id="873" r:id="rId6"/>
    <p:sldId id="941" r:id="rId7"/>
    <p:sldId id="829" r:id="rId8"/>
    <p:sldId id="828" r:id="rId9"/>
    <p:sldId id="830" r:id="rId10"/>
    <p:sldId id="833" r:id="rId11"/>
    <p:sldId id="843" r:id="rId12"/>
    <p:sldId id="837" r:id="rId13"/>
    <p:sldId id="844" r:id="rId14"/>
    <p:sldId id="845" r:id="rId15"/>
    <p:sldId id="846" r:id="rId16"/>
    <p:sldId id="847" r:id="rId17"/>
    <p:sldId id="848" r:id="rId18"/>
    <p:sldId id="849" r:id="rId19"/>
    <p:sldId id="850" r:id="rId20"/>
    <p:sldId id="851" r:id="rId21"/>
    <p:sldId id="852" r:id="rId22"/>
    <p:sldId id="853" r:id="rId23"/>
    <p:sldId id="854" r:id="rId24"/>
    <p:sldId id="855" r:id="rId25"/>
    <p:sldId id="856" r:id="rId26"/>
    <p:sldId id="857" r:id="rId27"/>
    <p:sldId id="858" r:id="rId28"/>
    <p:sldId id="859" r:id="rId29"/>
    <p:sldId id="860" r:id="rId30"/>
    <p:sldId id="861" r:id="rId31"/>
    <p:sldId id="862" r:id="rId32"/>
    <p:sldId id="863" r:id="rId33"/>
    <p:sldId id="864" r:id="rId34"/>
    <p:sldId id="865" r:id="rId35"/>
    <p:sldId id="866" r:id="rId36"/>
    <p:sldId id="867" r:id="rId37"/>
    <p:sldId id="868" r:id="rId38"/>
    <p:sldId id="869" r:id="rId39"/>
    <p:sldId id="870" r:id="rId40"/>
    <p:sldId id="871" r:id="rId41"/>
    <p:sldId id="872" r:id="rId42"/>
    <p:sldId id="874" r:id="rId43"/>
    <p:sldId id="875" r:id="rId44"/>
    <p:sldId id="876" r:id="rId45"/>
    <p:sldId id="877" r:id="rId46"/>
    <p:sldId id="878" r:id="rId47"/>
    <p:sldId id="879" r:id="rId48"/>
    <p:sldId id="880" r:id="rId49"/>
    <p:sldId id="881" r:id="rId50"/>
    <p:sldId id="882" r:id="rId51"/>
    <p:sldId id="883" r:id="rId52"/>
    <p:sldId id="884" r:id="rId53"/>
    <p:sldId id="885" r:id="rId54"/>
    <p:sldId id="886" r:id="rId55"/>
    <p:sldId id="887" r:id="rId56"/>
    <p:sldId id="888" r:id="rId57"/>
    <p:sldId id="889" r:id="rId58"/>
    <p:sldId id="890" r:id="rId59"/>
    <p:sldId id="891" r:id="rId60"/>
    <p:sldId id="892" r:id="rId61"/>
    <p:sldId id="893" r:id="rId62"/>
    <p:sldId id="894" r:id="rId63"/>
    <p:sldId id="895" r:id="rId64"/>
    <p:sldId id="896" r:id="rId65"/>
    <p:sldId id="897" r:id="rId66"/>
    <p:sldId id="898" r:id="rId67"/>
    <p:sldId id="899" r:id="rId68"/>
    <p:sldId id="900" r:id="rId69"/>
    <p:sldId id="901" r:id="rId70"/>
    <p:sldId id="902" r:id="rId71"/>
    <p:sldId id="903" r:id="rId72"/>
    <p:sldId id="904" r:id="rId73"/>
    <p:sldId id="905" r:id="rId74"/>
    <p:sldId id="906" r:id="rId75"/>
    <p:sldId id="907" r:id="rId76"/>
    <p:sldId id="289" r:id="rId77"/>
    <p:sldId id="296" r:id="rId78"/>
    <p:sldId id="297" r:id="rId7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77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A78DFE8-9D7F-C73A-E902-17390989FF08}"/>
              </a:ext>
            </a:extLst>
          </p:cNvPr>
          <p:cNvSpPr/>
          <p:nvPr/>
        </p:nvSpPr>
        <p:spPr>
          <a:xfrm>
            <a:off x="2438400" y="304800"/>
            <a:ext cx="64770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COPIAR EL ARCHIVO JRXML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1CC49A-9084-639B-1B66-39702320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066800"/>
            <a:ext cx="5492338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2BC7E3B-9831-B61D-E5AB-54D5747FD1BC}"/>
              </a:ext>
            </a:extLst>
          </p:cNvPr>
          <p:cNvSpPr txBox="1"/>
          <p:nvPr/>
        </p:nvSpPr>
        <p:spPr>
          <a:xfrm>
            <a:off x="838200" y="2667000"/>
            <a:ext cx="2819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derecho, en el archivo: reportealumno01.jrxml, que se encuentra en el paquete: Pkgreporte01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D528853-E1B0-1BDB-BC2E-15A3A6AD603C}"/>
              </a:ext>
            </a:extLst>
          </p:cNvPr>
          <p:cNvSpPr txBox="1"/>
          <p:nvPr/>
        </p:nvSpPr>
        <p:spPr>
          <a:xfrm>
            <a:off x="7200900" y="4385846"/>
            <a:ext cx="22479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Copy</a:t>
            </a:r>
          </a:p>
        </p:txBody>
      </p:sp>
    </p:spTree>
    <p:extLst>
      <p:ext uri="{BB962C8B-B14F-4D97-AF65-F5344CB8AC3E}">
        <p14:creationId xmlns:p14="http://schemas.microsoft.com/office/powerpoint/2010/main" val="93041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3EB967-91CE-0685-80FC-C7C3FAB1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8045"/>
            <a:ext cx="6324600" cy="6621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9136F96-B5F5-844E-A5F4-C48190025CB6}"/>
              </a:ext>
            </a:extLst>
          </p:cNvPr>
          <p:cNvSpPr txBox="1"/>
          <p:nvPr/>
        </p:nvSpPr>
        <p:spPr>
          <a:xfrm>
            <a:off x="762000" y="2286000"/>
            <a:ext cx="2514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derecho, en el paquete: Pkgreporte02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B27C1A-065E-5392-0486-66B33CE8A1B3}"/>
              </a:ext>
            </a:extLst>
          </p:cNvPr>
          <p:cNvSpPr txBox="1"/>
          <p:nvPr/>
        </p:nvSpPr>
        <p:spPr>
          <a:xfrm>
            <a:off x="6591300" y="4233446"/>
            <a:ext cx="22479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Paste</a:t>
            </a:r>
          </a:p>
        </p:txBody>
      </p:sp>
    </p:spTree>
    <p:extLst>
      <p:ext uri="{BB962C8B-B14F-4D97-AF65-F5344CB8AC3E}">
        <p14:creationId xmlns:p14="http://schemas.microsoft.com/office/powerpoint/2010/main" val="18588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C9537B-5C3F-866E-E846-D515A763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03" y="76200"/>
            <a:ext cx="7392497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1F2CBD-4176-77D9-B635-0E9230EA11B5}"/>
              </a:ext>
            </a:extLst>
          </p:cNvPr>
          <p:cNvSpPr txBox="1"/>
          <p:nvPr/>
        </p:nvSpPr>
        <p:spPr>
          <a:xfrm>
            <a:off x="6781800" y="4572000"/>
            <a:ext cx="2971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Archivo: reportealumno01.jrxml</a:t>
            </a:r>
          </a:p>
        </p:txBody>
      </p:sp>
    </p:spTree>
    <p:extLst>
      <p:ext uri="{BB962C8B-B14F-4D97-AF65-F5344CB8AC3E}">
        <p14:creationId xmlns:p14="http://schemas.microsoft.com/office/powerpoint/2010/main" val="85225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7336513-B73C-9CCB-C4B6-58B3DE531FC2}"/>
              </a:ext>
            </a:extLst>
          </p:cNvPr>
          <p:cNvSpPr/>
          <p:nvPr/>
        </p:nvSpPr>
        <p:spPr>
          <a:xfrm>
            <a:off x="1905000" y="304800"/>
            <a:ext cx="67818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RENOMBRAR EL ARCHIVO JRXML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0E2711-D472-A674-97F3-BC975418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061637"/>
            <a:ext cx="4724400" cy="5659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8DB2E9E-501B-CD0E-F761-0A716E53488D}"/>
              </a:ext>
            </a:extLst>
          </p:cNvPr>
          <p:cNvSpPr txBox="1"/>
          <p:nvPr/>
        </p:nvSpPr>
        <p:spPr>
          <a:xfrm>
            <a:off x="1524000" y="3505200"/>
            <a:ext cx="2286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en: reportealumno01.jrxml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748E2F-38AC-CABA-90F9-8FFF74125E21}"/>
              </a:ext>
            </a:extLst>
          </p:cNvPr>
          <p:cNvSpPr txBox="1"/>
          <p:nvPr/>
        </p:nvSpPr>
        <p:spPr>
          <a:xfrm>
            <a:off x="6934200" y="5300246"/>
            <a:ext cx="243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Rename</a:t>
            </a:r>
          </a:p>
        </p:txBody>
      </p:sp>
    </p:spTree>
    <p:extLst>
      <p:ext uri="{BB962C8B-B14F-4D97-AF65-F5344CB8AC3E}">
        <p14:creationId xmlns:p14="http://schemas.microsoft.com/office/powerpoint/2010/main" val="186475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2E5298-E30B-E975-2E87-6C370C33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52" y="152400"/>
            <a:ext cx="5859011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0428B6E-4273-9156-CC7D-C608E47F5B75}"/>
              </a:ext>
            </a:extLst>
          </p:cNvPr>
          <p:cNvSpPr txBox="1"/>
          <p:nvPr/>
        </p:nvSpPr>
        <p:spPr>
          <a:xfrm>
            <a:off x="4194252" y="956846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Cambiar por: reportealumno02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525A82-8BE4-94B2-6857-CB77C71C4377}"/>
              </a:ext>
            </a:extLst>
          </p:cNvPr>
          <p:cNvSpPr txBox="1"/>
          <p:nvPr/>
        </p:nvSpPr>
        <p:spPr>
          <a:xfrm>
            <a:off x="1222452" y="17188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90F0B3-F2D2-9E59-19C7-63C2507A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24" y="2133600"/>
            <a:ext cx="4943576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29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22F06AC-D168-2E9E-324F-FB4AE9542FD5}"/>
              </a:ext>
            </a:extLst>
          </p:cNvPr>
          <p:cNvSpPr/>
          <p:nvPr/>
        </p:nvSpPr>
        <p:spPr>
          <a:xfrm>
            <a:off x="3200400" y="304800"/>
            <a:ext cx="5273688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PARAMETRO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0C2FD2-8F9B-791C-345B-B2015FBE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11715750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1CFF40C-C1A1-4208-F444-496146DAE84E}"/>
              </a:ext>
            </a:extLst>
          </p:cNvPr>
          <p:cNvSpPr txBox="1"/>
          <p:nvPr/>
        </p:nvSpPr>
        <p:spPr>
          <a:xfrm>
            <a:off x="609600" y="3911025"/>
            <a:ext cx="2286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Doble clic en el archivo: reportealumno02.jrxml</a:t>
            </a:r>
          </a:p>
        </p:txBody>
      </p:sp>
    </p:spTree>
    <p:extLst>
      <p:ext uri="{BB962C8B-B14F-4D97-AF65-F5344CB8AC3E}">
        <p14:creationId xmlns:p14="http://schemas.microsoft.com/office/powerpoint/2010/main" val="3188662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3DC190-F4EA-DF95-8411-E26D897A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"/>
            <a:ext cx="4676533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620EB2-3497-03A6-2BF4-5AAC29B3A683}"/>
              </a:ext>
            </a:extLst>
          </p:cNvPr>
          <p:cNvSpPr txBox="1"/>
          <p:nvPr/>
        </p:nvSpPr>
        <p:spPr>
          <a:xfrm>
            <a:off x="4192700" y="1752600"/>
            <a:ext cx="1752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ficha: Report Inspector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206BF2-3A44-CF5E-C14B-E5DE6D22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90" y="990600"/>
            <a:ext cx="4903210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7F8BFA0-4AFB-0375-E1F3-F4CAEE1A4FEC}"/>
              </a:ext>
            </a:extLst>
          </p:cNvPr>
          <p:cNvSpPr txBox="1"/>
          <p:nvPr/>
        </p:nvSpPr>
        <p:spPr>
          <a:xfrm>
            <a:off x="6248400" y="838200"/>
            <a:ext cx="1752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la opción: null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A07EDA-8CD8-B0B1-11CA-F425491F6B2A}"/>
              </a:ext>
            </a:extLst>
          </p:cNvPr>
          <p:cNvSpPr txBox="1"/>
          <p:nvPr/>
        </p:nvSpPr>
        <p:spPr>
          <a:xfrm>
            <a:off x="7124700" y="3848100"/>
            <a:ext cx="1752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Edit Query</a:t>
            </a:r>
          </a:p>
        </p:txBody>
      </p:sp>
    </p:spTree>
    <p:extLst>
      <p:ext uri="{BB962C8B-B14F-4D97-AF65-F5344CB8AC3E}">
        <p14:creationId xmlns:p14="http://schemas.microsoft.com/office/powerpoint/2010/main" val="521897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D7D7A8-B1C5-D1B6-B0BA-BA6145A6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88608"/>
            <a:ext cx="10058400" cy="5781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1856634-5FB5-B150-CB74-EDC4F0CABA5A}"/>
              </a:ext>
            </a:extLst>
          </p:cNvPr>
          <p:cNvSpPr txBox="1"/>
          <p:nvPr/>
        </p:nvSpPr>
        <p:spPr>
          <a:xfrm>
            <a:off x="7467600" y="4724400"/>
            <a:ext cx="1676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New Parameter</a:t>
            </a:r>
          </a:p>
        </p:txBody>
      </p:sp>
    </p:spTree>
    <p:extLst>
      <p:ext uri="{BB962C8B-B14F-4D97-AF65-F5344CB8AC3E}">
        <p14:creationId xmlns:p14="http://schemas.microsoft.com/office/powerpoint/2010/main" val="281771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CC5002-0154-8720-0EDB-FF1DB052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2400"/>
            <a:ext cx="7011466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668D41A-2918-3679-B970-0D7B1DBAE8B9}"/>
              </a:ext>
            </a:extLst>
          </p:cNvPr>
          <p:cNvSpPr txBox="1"/>
          <p:nvPr/>
        </p:nvSpPr>
        <p:spPr>
          <a:xfrm>
            <a:off x="4419600" y="253425"/>
            <a:ext cx="1752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muestra la siguiente pantalla</a:t>
            </a:r>
          </a:p>
        </p:txBody>
      </p:sp>
    </p:spTree>
    <p:extLst>
      <p:ext uri="{BB962C8B-B14F-4D97-AF65-F5344CB8AC3E}">
        <p14:creationId xmlns:p14="http://schemas.microsoft.com/office/powerpoint/2010/main" val="193742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51A331-BB4D-043C-37AA-52D9E95F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6200"/>
            <a:ext cx="7092994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D381B2F-7900-1E01-684E-58689C7112DD}"/>
              </a:ext>
            </a:extLst>
          </p:cNvPr>
          <p:cNvSpPr txBox="1"/>
          <p:nvPr/>
        </p:nvSpPr>
        <p:spPr>
          <a:xfrm>
            <a:off x="3124200" y="1337846"/>
            <a:ext cx="3048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parámetro: v_codigo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9B9EC3-0F61-4A7B-85A6-341BCC5F1D9D}"/>
              </a:ext>
            </a:extLst>
          </p:cNvPr>
          <p:cNvSpPr txBox="1"/>
          <p:nvPr/>
        </p:nvSpPr>
        <p:spPr>
          <a:xfrm>
            <a:off x="2514600" y="2480846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tipo de dato es: Text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7C4293-132D-96BC-828C-4B6E292ECA35}"/>
              </a:ext>
            </a:extLst>
          </p:cNvPr>
          <p:cNvSpPr txBox="1"/>
          <p:nvPr/>
        </p:nvSpPr>
        <p:spPr>
          <a:xfrm>
            <a:off x="4876800" y="56388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191829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AEA76C-D579-6552-9EE4-4F561A85E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99" y="976120"/>
            <a:ext cx="9967401" cy="5729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FBE616B-56EA-13F8-949C-B7653A34BC63}"/>
              </a:ext>
            </a:extLst>
          </p:cNvPr>
          <p:cNvSpPr txBox="1"/>
          <p:nvPr/>
        </p:nvSpPr>
        <p:spPr>
          <a:xfrm>
            <a:off x="1143000" y="1853625"/>
            <a:ext cx="4572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modifica la sentencia transact SQL:</a:t>
            </a:r>
          </a:p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alumno where cod_alu=$P{v_codigo};</a:t>
            </a: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E7A50E-190A-2C99-E410-BD6AC2FE4766}"/>
              </a:ext>
            </a:extLst>
          </p:cNvPr>
          <p:cNvSpPr txBox="1"/>
          <p:nvPr/>
        </p:nvSpPr>
        <p:spPr>
          <a:xfrm>
            <a:off x="2438400" y="2854240"/>
            <a:ext cx="44196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Para Identificar a un parámetro se utiliza: $P </a:t>
            </a:r>
          </a:p>
          <a:p>
            <a:r>
              <a:rPr lang="es-E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Para Identificar a una variable se utiliza: $V </a:t>
            </a:r>
          </a:p>
          <a:p>
            <a:r>
              <a:rPr lang="es-PE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Para Identificar a un Campo se utiliza: $F </a:t>
            </a:r>
            <a:endParaRPr lang="es-PE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B8B537-9269-1224-6224-BC7C7350FA37}"/>
              </a:ext>
            </a:extLst>
          </p:cNvPr>
          <p:cNvSpPr txBox="1"/>
          <p:nvPr/>
        </p:nvSpPr>
        <p:spPr>
          <a:xfrm>
            <a:off x="8382000" y="61384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104804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2044A0-33B0-CF26-7F36-ADFCA3D48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81100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9B8A0E2-964F-264A-ACE4-4A6555DE72E5}"/>
              </a:ext>
            </a:extLst>
          </p:cNvPr>
          <p:cNvSpPr txBox="1"/>
          <p:nvPr/>
        </p:nvSpPr>
        <p:spPr>
          <a:xfrm>
            <a:off x="2971800" y="1414046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icono: Preview</a:t>
            </a:r>
          </a:p>
        </p:txBody>
      </p:sp>
    </p:spTree>
    <p:extLst>
      <p:ext uri="{BB962C8B-B14F-4D97-AF65-F5344CB8AC3E}">
        <p14:creationId xmlns:p14="http://schemas.microsoft.com/office/powerpoint/2010/main" val="201308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168A10-F97A-EFA1-A0FA-B37F1BF2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3" y="76200"/>
            <a:ext cx="6026897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B130E5C-919E-528D-FA2E-0AC3B0562BFB}"/>
              </a:ext>
            </a:extLst>
          </p:cNvPr>
          <p:cNvSpPr txBox="1"/>
          <p:nvPr/>
        </p:nvSpPr>
        <p:spPr>
          <a:xfrm>
            <a:off x="2057400" y="990600"/>
            <a:ext cx="3962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muestra el cuadro de dialogo, para el ingreso de un valor del parámetro: v_codigo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9E26AA-1533-34B7-D407-4429EAC5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861550"/>
            <a:ext cx="8686800" cy="3844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502267-7D2A-AF6F-6F48-7E822F7AA611}"/>
              </a:ext>
            </a:extLst>
          </p:cNvPr>
          <p:cNvSpPr txBox="1"/>
          <p:nvPr/>
        </p:nvSpPr>
        <p:spPr>
          <a:xfrm>
            <a:off x="5410200" y="4614446"/>
            <a:ext cx="1676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Digitar: ALU-002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B82C2E0-DFF3-77FD-0C37-1189509D178C}"/>
              </a:ext>
            </a:extLst>
          </p:cNvPr>
          <p:cNvSpPr txBox="1"/>
          <p:nvPr/>
        </p:nvSpPr>
        <p:spPr>
          <a:xfrm>
            <a:off x="6096000" y="6138446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895499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1412C4-BF81-7987-7F65-D111FB8F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0600"/>
            <a:ext cx="8153400" cy="5747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493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93BFF4-9108-7754-AE4C-AADE57FB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38978"/>
            <a:ext cx="4533900" cy="6580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2F415F5-D841-2B85-67DF-20C87D3F613E}"/>
              </a:ext>
            </a:extLst>
          </p:cNvPr>
          <p:cNvSpPr txBox="1"/>
          <p:nvPr/>
        </p:nvSpPr>
        <p:spPr>
          <a:xfrm>
            <a:off x="1924050" y="1033046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Parameters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20FAD77-2407-5C4A-AB7D-54FE51DE708D}"/>
              </a:ext>
            </a:extLst>
          </p:cNvPr>
          <p:cNvSpPr txBox="1"/>
          <p:nvPr/>
        </p:nvSpPr>
        <p:spPr>
          <a:xfrm>
            <a:off x="2286000" y="63670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Parámetro: v_codigo</a:t>
            </a:r>
          </a:p>
        </p:txBody>
      </p:sp>
    </p:spTree>
    <p:extLst>
      <p:ext uri="{BB962C8B-B14F-4D97-AF65-F5344CB8AC3E}">
        <p14:creationId xmlns:p14="http://schemas.microsoft.com/office/powerpoint/2010/main" val="307792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3C410A0-E293-FA63-5A10-E8BBB4C4D190}"/>
              </a:ext>
            </a:extLst>
          </p:cNvPr>
          <p:cNvSpPr/>
          <p:nvPr/>
        </p:nvSpPr>
        <p:spPr>
          <a:xfrm>
            <a:off x="2362200" y="304800"/>
            <a:ext cx="6436663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PAQUETE PKGPROCESO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C3FDBB-1BC0-75A8-C9D7-5F502767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66800"/>
            <a:ext cx="9677400" cy="5668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6430CA5-5786-E626-1665-89AA90F08029}"/>
              </a:ext>
            </a:extLst>
          </p:cNvPr>
          <p:cNvSpPr txBox="1"/>
          <p:nvPr/>
        </p:nvSpPr>
        <p:spPr>
          <a:xfrm>
            <a:off x="2895600" y="3505200"/>
            <a:ext cx="2590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Pkgreporte02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36289D-5FB6-3398-5B3F-6EAD77DA111D}"/>
              </a:ext>
            </a:extLst>
          </p:cNvPr>
          <p:cNvSpPr txBox="1"/>
          <p:nvPr/>
        </p:nvSpPr>
        <p:spPr>
          <a:xfrm>
            <a:off x="6096000" y="3776246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613D05-C6CB-B9FD-76E9-B4537651EE42}"/>
              </a:ext>
            </a:extLst>
          </p:cNvPr>
          <p:cNvSpPr txBox="1"/>
          <p:nvPr/>
        </p:nvSpPr>
        <p:spPr>
          <a:xfrm>
            <a:off x="8534400" y="4114800"/>
            <a:ext cx="2971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3581976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FDACD8B-AF14-0666-CCCA-D436CA12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7" y="981075"/>
            <a:ext cx="8310907" cy="5724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621562C-F69B-A9D0-8BE8-931676A682BB}"/>
              </a:ext>
            </a:extLst>
          </p:cNvPr>
          <p:cNvSpPr txBox="1"/>
          <p:nvPr/>
        </p:nvSpPr>
        <p:spPr>
          <a:xfrm>
            <a:off x="6389107" y="1752600"/>
            <a:ext cx="3124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paquete: PkgProceso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F857D8-72FB-A985-C6E6-4FF1836586DD}"/>
              </a:ext>
            </a:extLst>
          </p:cNvPr>
          <p:cNvSpPr txBox="1"/>
          <p:nvPr/>
        </p:nvSpPr>
        <p:spPr>
          <a:xfrm>
            <a:off x="4712707" y="59436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EB1A95-6210-A694-8458-5331F3C51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507" y="3446759"/>
            <a:ext cx="4202693" cy="3258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241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2883348-F2B0-74E8-B00A-5B1D5F2B2750}"/>
              </a:ext>
            </a:extLst>
          </p:cNvPr>
          <p:cNvSpPr/>
          <p:nvPr/>
        </p:nvSpPr>
        <p:spPr>
          <a:xfrm>
            <a:off x="2483176" y="266400"/>
            <a:ext cx="58988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PROCESO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ABDAE5-4EDE-A9E8-BF4A-F24A0363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81373"/>
            <a:ext cx="10058400" cy="5624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1E352E4-A618-C200-F707-97894C38F4B8}"/>
              </a:ext>
            </a:extLst>
          </p:cNvPr>
          <p:cNvSpPr txBox="1"/>
          <p:nvPr/>
        </p:nvSpPr>
        <p:spPr>
          <a:xfrm>
            <a:off x="2971800" y="3308711"/>
            <a:ext cx="2514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PkgProceso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528CDF-EFC8-4CCE-DFB2-AB1CADA6DDE8}"/>
              </a:ext>
            </a:extLst>
          </p:cNvPr>
          <p:cNvSpPr txBox="1"/>
          <p:nvPr/>
        </p:nvSpPr>
        <p:spPr>
          <a:xfrm>
            <a:off x="6858000" y="3259723"/>
            <a:ext cx="21874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C8FEF5-1F2C-583B-648E-D2784CB04677}"/>
              </a:ext>
            </a:extLst>
          </p:cNvPr>
          <p:cNvSpPr txBox="1"/>
          <p:nvPr/>
        </p:nvSpPr>
        <p:spPr>
          <a:xfrm>
            <a:off x="6248400" y="4690646"/>
            <a:ext cx="2514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216392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58B212-A329-BBC9-D0B5-771DBE13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94" y="981075"/>
            <a:ext cx="8310906" cy="5724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8EC78C-31B6-3C61-1EBE-FB3F935853EF}"/>
              </a:ext>
            </a:extLst>
          </p:cNvPr>
          <p:cNvSpPr txBox="1"/>
          <p:nvPr/>
        </p:nvSpPr>
        <p:spPr>
          <a:xfrm>
            <a:off x="5105400" y="1752600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Proceso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7E0929-C561-41ED-9578-9AAE2321AA1B}"/>
              </a:ext>
            </a:extLst>
          </p:cNvPr>
          <p:cNvSpPr txBox="1"/>
          <p:nvPr/>
        </p:nvSpPr>
        <p:spPr>
          <a:xfrm>
            <a:off x="5505450" y="5909846"/>
            <a:ext cx="219075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251999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EEA68AA-3C60-E022-C03E-0B927475739B}"/>
              </a:ext>
            </a:extLst>
          </p:cNvPr>
          <p:cNvSpPr/>
          <p:nvPr/>
        </p:nvSpPr>
        <p:spPr>
          <a:xfrm>
            <a:off x="2362200" y="304800"/>
            <a:ext cx="62798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DECLARAR OBJETOS Y VARIABLES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EBB99F-A33F-1D64-9820-EAF5F90F7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85" y="1066800"/>
            <a:ext cx="1148523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5CF60C-6635-BD19-02FC-578CF1188F1D}"/>
              </a:ext>
            </a:extLst>
          </p:cNvPr>
          <p:cNvSpPr txBox="1"/>
          <p:nvPr/>
        </p:nvSpPr>
        <p:spPr>
          <a:xfrm>
            <a:off x="5867400" y="5257800"/>
            <a:ext cx="586739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crea una nueva instancia de la clase Conexion.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esta clase contiene la lógica para establecer la conexión con la base de datos.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2F101C9-7BE4-031A-B91A-187D40F28669}"/>
              </a:ext>
            </a:extLst>
          </p:cNvPr>
          <p:cNvSpPr txBox="1"/>
          <p:nvPr/>
        </p:nvSpPr>
        <p:spPr>
          <a:xfrm>
            <a:off x="8915400" y="2526268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Conexión,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0208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1125855" y="1701763"/>
            <a:ext cx="382714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es capaz de realizar el código en java y utilizando las clases respectivas para ejecutar un reporte con parámetros.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586613" y="1765448"/>
            <a:ext cx="637678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5"/>
              </a:spcBef>
            </a:pPr>
            <a:r>
              <a:rPr lang="es-ES" sz="1400" dirty="0">
                <a:latin typeface="Arial"/>
                <a:cs typeface="Arial"/>
              </a:rPr>
              <a:t>Utiliza las clases correspondientes, para mostrar un reporte con parámetros.</a:t>
            </a:r>
            <a:endParaRPr lang="es-ES"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125873-E5D4-15A5-1C12-11CC875A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64003"/>
            <a:ext cx="8680981" cy="4512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E066B18-27FA-3182-2E58-7C48E6EB7295}"/>
              </a:ext>
            </a:extLst>
          </p:cNvPr>
          <p:cNvSpPr txBox="1"/>
          <p:nvPr/>
        </p:nvSpPr>
        <p:spPr>
          <a:xfrm>
            <a:off x="198268" y="5029200"/>
            <a:ext cx="1046973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invoca el método ObtenerConexion(), de la instancia: objconexion, que devuelve un objeto Connection.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Esto establece una conexión con la base de datos y asigna el objeto Connection resultante a la variable cn.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La variable cn se utilizará más adelante para ejecutar consultas SQL en la base de datos.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DDE006-82B7-BE25-D22C-A47F6747ED79}"/>
              </a:ext>
            </a:extLst>
          </p:cNvPr>
          <p:cNvSpPr txBox="1"/>
          <p:nvPr/>
        </p:nvSpPr>
        <p:spPr>
          <a:xfrm>
            <a:off x="5105400" y="1524000"/>
            <a:ext cx="29717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Connection,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41001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EDEE46-1B2F-C882-A58C-91FDD087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990600"/>
            <a:ext cx="8686800" cy="4832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2809A41-BA6F-0EAF-FCE9-FF922645546A}"/>
              </a:ext>
            </a:extLst>
          </p:cNvPr>
          <p:cNvSpPr txBox="1"/>
          <p:nvPr/>
        </p:nvSpPr>
        <p:spPr>
          <a:xfrm>
            <a:off x="1562100" y="5934670"/>
            <a:ext cx="838200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Se declara una variable st de tipo Statement y se inicializa como null. </a:t>
            </a:r>
          </a:p>
          <a:p>
            <a:endParaRPr lang="es-ES" sz="600" dirty="0"/>
          </a:p>
          <a:p>
            <a:r>
              <a:rPr lang="es-ES" dirty="0"/>
              <a:t>Un objeto Statement se utiliza para ejecutar consultas SQL y actualizar la base de datos.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AA6805-70DA-C915-A233-532EAF695305}"/>
              </a:ext>
            </a:extLst>
          </p:cNvPr>
          <p:cNvSpPr txBox="1"/>
          <p:nvPr/>
        </p:nvSpPr>
        <p:spPr>
          <a:xfrm>
            <a:off x="6096000" y="3440668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Statement,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42927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F5807B-23E9-609E-F659-FAB59FF4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0"/>
            <a:ext cx="8746013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DEC9EE-DF8D-0224-373F-526707C5DA34}"/>
              </a:ext>
            </a:extLst>
          </p:cNvPr>
          <p:cNvSpPr txBox="1"/>
          <p:nvPr/>
        </p:nvSpPr>
        <p:spPr>
          <a:xfrm>
            <a:off x="533400" y="5715000"/>
            <a:ext cx="7984012" cy="800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declara una variable: rs de tipo ResultSet y se inicializa como null.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s-ES" sz="1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Un objeto ResultSet se utiliza para almacenar los resultados de una consulta SQL.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56B0D41-87B7-32F9-2D31-0ED82D5F8631}"/>
              </a:ext>
            </a:extLst>
          </p:cNvPr>
          <p:cNvSpPr txBox="1"/>
          <p:nvPr/>
        </p:nvSpPr>
        <p:spPr>
          <a:xfrm>
            <a:off x="4953000" y="1828800"/>
            <a:ext cx="2819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ResultSet,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5221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50C4B2-98CB-3B92-C4C1-773D3F52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199"/>
            <a:ext cx="8686800" cy="54600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A8574C-E65A-FAED-E091-A617F380FB46}"/>
              </a:ext>
            </a:extLst>
          </p:cNvPr>
          <p:cNvSpPr txBox="1"/>
          <p:nvPr/>
        </p:nvSpPr>
        <p:spPr>
          <a:xfrm>
            <a:off x="533400" y="5638800"/>
            <a:ext cx="8077200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 Se declara una variable data de tipo ResultSetMetaData y se inicializa como null.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Un objeto ResultSetMetaData, proporciona información sobre las columnas de un objeto ResultSet, como el nombre de la columna, el tipo de datos, etc.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A60840-91FF-682D-0141-A5F954B87782}"/>
              </a:ext>
            </a:extLst>
          </p:cNvPr>
          <p:cNvSpPr txBox="1"/>
          <p:nvPr/>
        </p:nvSpPr>
        <p:spPr>
          <a:xfrm>
            <a:off x="6096000" y="1828800"/>
            <a:ext cx="3733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ResultSetMetaData,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81203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64ABAC-DE58-D52C-1F69-53E9A2BD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9537"/>
            <a:ext cx="8763000" cy="5453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1E5F9DC-7D86-83DB-33C0-5FE62E5A8E2C}"/>
              </a:ext>
            </a:extLst>
          </p:cNvPr>
          <p:cNvSpPr txBox="1"/>
          <p:nvPr/>
        </p:nvSpPr>
        <p:spPr>
          <a:xfrm>
            <a:off x="381000" y="5673804"/>
            <a:ext cx="8305800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declara una variable: modelo de tipo DefaultTableModel y se inicializa como null.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Un DefaultTableModel es una implementación de la interfaz TableModel y se utiliza para almacenar y administrar datos tabulares en una estructura de tabla.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C1B2365-CE46-5811-A7E9-1413D2167F16}"/>
              </a:ext>
            </a:extLst>
          </p:cNvPr>
          <p:cNvSpPr txBox="1"/>
          <p:nvPr/>
        </p:nvSpPr>
        <p:spPr>
          <a:xfrm>
            <a:off x="7467600" y="2678668"/>
            <a:ext cx="3733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DefaultTableModel,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47444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98F284A-B27B-7606-E177-439C486EC437}"/>
              </a:ext>
            </a:extLst>
          </p:cNvPr>
          <p:cNvSpPr/>
          <p:nvPr/>
        </p:nvSpPr>
        <p:spPr>
          <a:xfrm>
            <a:off x="2514600" y="381000"/>
            <a:ext cx="56702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METODO LISTADO_ALUMNO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FCB74C-7CB8-7638-52BD-D58A7F77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43000"/>
            <a:ext cx="10446204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1D235B0-FECD-BE83-72D1-B22CA109D45B}"/>
              </a:ext>
            </a:extLst>
          </p:cNvPr>
          <p:cNvSpPr txBox="1"/>
          <p:nvPr/>
        </p:nvSpPr>
        <p:spPr>
          <a:xfrm>
            <a:off x="2209800" y="5802868"/>
            <a:ext cx="7620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Se crea un método: Listado_Alumno que devuelve un objeto DefaultTableModel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12846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74EE58-1CEE-EE12-25AA-C48F4A1F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990600"/>
            <a:ext cx="9448801" cy="4744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BFE29B-1376-16B7-4036-CA3D63209675}"/>
              </a:ext>
            </a:extLst>
          </p:cNvPr>
          <p:cNvSpPr txBox="1"/>
          <p:nvPr/>
        </p:nvSpPr>
        <p:spPr>
          <a:xfrm>
            <a:off x="1943099" y="5867400"/>
            <a:ext cx="8305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crea una nueva instancia de DefaultTableModel y se asigna a la variable modelo.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Esto se utiliza para almacenar y administrar los datos de una tabla.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94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EAC68C-145D-AA91-B482-2301EA91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11474"/>
            <a:ext cx="11790581" cy="4017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00644B2-3676-EDA0-3C6A-82044F5A21B5}"/>
              </a:ext>
            </a:extLst>
          </p:cNvPr>
          <p:cNvSpPr txBox="1"/>
          <p:nvPr/>
        </p:nvSpPr>
        <p:spPr>
          <a:xfrm>
            <a:off x="1600200" y="5181600"/>
            <a:ext cx="93726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El código dentro del bloque try indica que se realizará un intento de ejecutar una consulta SQL y capturar cualquier excepción Exception que pueda ocurrir.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Si se captura una excepción, se llama al método toString() en la excepción para obtener una representación de cadena de la misma.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2666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7D231F-4BF8-B2C5-7D2F-DB0E86FB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763000" cy="5882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251EB15-9FBC-26DE-F730-2AFB24C9DB85}"/>
              </a:ext>
            </a:extLst>
          </p:cNvPr>
          <p:cNvSpPr txBox="1"/>
          <p:nvPr/>
        </p:nvSpPr>
        <p:spPr>
          <a:xfrm>
            <a:off x="800100" y="6019800"/>
            <a:ext cx="7467600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crea un objeto Statement, utilizando el objeto Connection: cn.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El objeto Statement, se utiliza para enviar consultas SQL a la base de datos.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3390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D204BA-7B89-CEB8-117E-94DB30B2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342567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E5461A2-6E61-EB26-501D-584C89C39D38}"/>
              </a:ext>
            </a:extLst>
          </p:cNvPr>
          <p:cNvSpPr txBox="1"/>
          <p:nvPr/>
        </p:nvSpPr>
        <p:spPr>
          <a:xfrm>
            <a:off x="7391400" y="3198674"/>
            <a:ext cx="46482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ejecuta una consulta SQL, utilizando el objeto Statement y se almacenan los resultados en un objeto ResultSet: rs.</a:t>
            </a:r>
          </a:p>
          <a:p>
            <a:pPr algn="just"/>
            <a:r>
              <a:rPr lang="es-ES" dirty="0"/>
              <a:t>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La consulta selecciona varias columnas de la tabla "alumno".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922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5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488724" y="12954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PACKAGE PKGREPORTE02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8A2FE64-D0CD-0967-63D4-CB1A831A1F37}"/>
              </a:ext>
            </a:extLst>
          </p:cNvPr>
          <p:cNvSpPr/>
          <p:nvPr/>
        </p:nvSpPr>
        <p:spPr>
          <a:xfrm>
            <a:off x="2488724" y="201924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COPIAR EL ARCHIVO JRXML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1B84783-F0FB-448B-90CA-C78F8F985791}"/>
              </a:ext>
            </a:extLst>
          </p:cNvPr>
          <p:cNvSpPr/>
          <p:nvPr/>
        </p:nvSpPr>
        <p:spPr>
          <a:xfrm>
            <a:off x="2488724" y="274308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RENOMBRAR EL ARCHIVO JRXML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9C3D841-CA50-370C-DFC6-DA3439EEE410}"/>
              </a:ext>
            </a:extLst>
          </p:cNvPr>
          <p:cNvSpPr/>
          <p:nvPr/>
        </p:nvSpPr>
        <p:spPr>
          <a:xfrm>
            <a:off x="2488724" y="346692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PARAMETRO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1354621-E174-DBD6-E9AB-0C30942653F2}"/>
              </a:ext>
            </a:extLst>
          </p:cNvPr>
          <p:cNvSpPr/>
          <p:nvPr/>
        </p:nvSpPr>
        <p:spPr>
          <a:xfrm>
            <a:off x="2488724" y="419076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PARAMETRO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86E0968-1D42-D78B-AA37-B1CE3EF12E20}"/>
              </a:ext>
            </a:extLst>
          </p:cNvPr>
          <p:cNvSpPr/>
          <p:nvPr/>
        </p:nvSpPr>
        <p:spPr>
          <a:xfrm>
            <a:off x="2488724" y="4914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PAQUETE PKGPROCESO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BEC38A-7D3E-3145-3117-D15CA52A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11000" cy="4591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773E2F8-0649-2019-F19F-F5707235C5C1}"/>
              </a:ext>
            </a:extLst>
          </p:cNvPr>
          <p:cNvSpPr txBox="1"/>
          <p:nvPr/>
        </p:nvSpPr>
        <p:spPr>
          <a:xfrm>
            <a:off x="2133600" y="5658237"/>
            <a:ext cx="8077200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obtiene el objeto ResultSetMetaData : data, a partir del objeto ResultSet 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El ResultSetMetaData, contiene información sobre los metadatos de la consulta, como el número de columnas, nombres de columnas, tipos de datos, etc.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0546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5D2554-4F93-01F0-46FA-E2BCB4F4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2268"/>
            <a:ext cx="11734800" cy="5131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FA3F61C-137A-1F66-E310-910093B95807}"/>
              </a:ext>
            </a:extLst>
          </p:cNvPr>
          <p:cNvSpPr txBox="1"/>
          <p:nvPr/>
        </p:nvSpPr>
        <p:spPr>
          <a:xfrm>
            <a:off x="1333500" y="6260068"/>
            <a:ext cx="9525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Se obtiene el número de columnas, en el objeto ResultSetMetaData y se almacena en la variable nc.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79215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26C86A-9135-FA61-0482-E21415ED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01210"/>
            <a:ext cx="1188720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2BD4811-4D8E-8B3F-F188-E16CDF6CCE3E}"/>
              </a:ext>
            </a:extLst>
          </p:cNvPr>
          <p:cNvSpPr txBox="1"/>
          <p:nvPr/>
        </p:nvSpPr>
        <p:spPr>
          <a:xfrm>
            <a:off x="1524000" y="5905381"/>
            <a:ext cx="9144000" cy="800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crea un arreglo de objetos llamado columnas con la longitud igual al número de columnas.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Dicho arreglo se utilizará para almacenar los nombres de las columnas.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86975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8FB819-0E18-E260-BBA6-4DE54583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11277600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EE3F670-E1C5-531D-D1F1-8B688C9A340B}"/>
              </a:ext>
            </a:extLst>
          </p:cNvPr>
          <p:cNvSpPr txBox="1"/>
          <p:nvPr/>
        </p:nvSpPr>
        <p:spPr>
          <a:xfrm>
            <a:off x="2781300" y="6096000"/>
            <a:ext cx="6781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s-ES" dirty="0"/>
              <a:t>Se itera sobre las columnas utilizando un bucle for, para obtener los nombres de las columnas y almacenarlos en el arreglo columnas.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91519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161A17-1A9E-8580-B98B-A62A095A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9753600" cy="525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7FA574-4FC4-09D4-208B-3E9D6DB41AD2}"/>
              </a:ext>
            </a:extLst>
          </p:cNvPr>
          <p:cNvSpPr txBox="1"/>
          <p:nvPr/>
        </p:nvSpPr>
        <p:spPr>
          <a:xfrm>
            <a:off x="1143000" y="6400800"/>
            <a:ext cx="9753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Se establecen los nombres de columna en el objeto DefaultTableModel utilizando el arreglo columnas.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4266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1BC262-2548-7B07-0BD0-4BEC8B12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78" y="986404"/>
            <a:ext cx="10169822" cy="5719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E634F20-C51F-B0A9-BBCE-BC4050C756A5}"/>
              </a:ext>
            </a:extLst>
          </p:cNvPr>
          <p:cNvSpPr txBox="1"/>
          <p:nvPr/>
        </p:nvSpPr>
        <p:spPr>
          <a:xfrm>
            <a:off x="5030680" y="6172200"/>
            <a:ext cx="60945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itera sobre las filas del ResultSet, utilizando un bucle while y se obtienen los valores de cada columna para cada fila.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61287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02B443-3080-DC29-6C5B-752E2DBE3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11560678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42528E-2F83-F663-EB5D-F4767390AACB}"/>
              </a:ext>
            </a:extLst>
          </p:cNvPr>
          <p:cNvSpPr txBox="1"/>
          <p:nvPr/>
        </p:nvSpPr>
        <p:spPr>
          <a:xfrm>
            <a:off x="3276600" y="5782270"/>
            <a:ext cx="8077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crea un arreglo de objetos: filas con la longitud igual al número de columnas.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Dicho arreglo se utilizará para almacenar los valores de las columnas de cada fila.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66004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FF6211-6B35-03BC-EAF1-FA0A90E0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599"/>
            <a:ext cx="11353800" cy="5761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828ED85-D1AB-60BE-972E-69B5B47665D7}"/>
              </a:ext>
            </a:extLst>
          </p:cNvPr>
          <p:cNvSpPr txBox="1"/>
          <p:nvPr/>
        </p:nvSpPr>
        <p:spPr>
          <a:xfrm>
            <a:off x="7162800" y="5486400"/>
            <a:ext cx="48768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/>
              <a:t>Se itera sobre las columnas utilizando un bucle for, dentro del bucle while para obtener los valores de las columnas y almacenarlos en el arreglo filas.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79734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0C58B8-60D8-0467-DD94-D5A145CC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9686056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4BB7142-1847-1762-4A98-F11C08F2EFE4}"/>
              </a:ext>
            </a:extLst>
          </p:cNvPr>
          <p:cNvSpPr txBox="1"/>
          <p:nvPr/>
        </p:nvSpPr>
        <p:spPr>
          <a:xfrm>
            <a:off x="6443227" y="5325070"/>
            <a:ext cx="5410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 Se agrega una nueva fila al objeto DefaultTableModel, utilizando el arreglo filas que contiene los valores de las columnas para la fila actual.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47565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CAF27B-5F61-03E5-0FC1-EAEB8DCB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43" y="996334"/>
            <a:ext cx="8944357" cy="54044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3C5386E-0E18-7E33-5417-E1D9DB6F68EA}"/>
              </a:ext>
            </a:extLst>
          </p:cNvPr>
          <p:cNvSpPr txBox="1"/>
          <p:nvPr/>
        </p:nvSpPr>
        <p:spPr>
          <a:xfrm>
            <a:off x="1571243" y="5181600"/>
            <a:ext cx="9481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6CEC832-EED7-1372-A0CE-FFC9F6CF21B0}"/>
              </a:ext>
            </a:extLst>
          </p:cNvPr>
          <p:cNvSpPr txBox="1"/>
          <p:nvPr/>
        </p:nvSpPr>
        <p:spPr>
          <a:xfrm>
            <a:off x="2485644" y="6412468"/>
            <a:ext cx="4952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Replace with catch(SQLException)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0692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5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483176" y="12192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PROCESO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F572357-17D5-CF2F-8D10-D93861FBFF7D}"/>
              </a:ext>
            </a:extLst>
          </p:cNvPr>
          <p:cNvSpPr/>
          <p:nvPr/>
        </p:nvSpPr>
        <p:spPr>
          <a:xfrm>
            <a:off x="2483176" y="19050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DECLARAR OBJETOS Y VARIABLES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9621FB4-4521-7CA3-4324-ED3BB3ED1E3D}"/>
              </a:ext>
            </a:extLst>
          </p:cNvPr>
          <p:cNvSpPr/>
          <p:nvPr/>
        </p:nvSpPr>
        <p:spPr>
          <a:xfrm>
            <a:off x="2483176" y="2628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METODO LISTADO_ALUMNO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83716C7-AE5C-B26E-1F11-6B2461349155}"/>
              </a:ext>
            </a:extLst>
          </p:cNvPr>
          <p:cNvSpPr/>
          <p:nvPr/>
        </p:nvSpPr>
        <p:spPr>
          <a:xfrm>
            <a:off x="2483176" y="333115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COMPONENTE JTABLE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B08BBEA-ACE8-E0B0-0709-4904863429E1}"/>
              </a:ext>
            </a:extLst>
          </p:cNvPr>
          <p:cNvSpPr/>
          <p:nvPr/>
        </p:nvSpPr>
        <p:spPr>
          <a:xfrm>
            <a:off x="2483176" y="4038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LLENAR DE DATOS AL COMPONENTE JTABLE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B3B61A6-AC0C-6AFC-8EAC-5704D3B1FA69}"/>
              </a:ext>
            </a:extLst>
          </p:cNvPr>
          <p:cNvSpPr/>
          <p:nvPr/>
        </p:nvSpPr>
        <p:spPr>
          <a:xfrm>
            <a:off x="2483176" y="474605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METODO LLENARDATOS_ALUMNO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028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7DAF21-61EA-98D8-4AFB-C7D16999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51" y="990600"/>
            <a:ext cx="8572549" cy="57125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4F61A2-66E6-AE1F-B4D1-D9AEAA799485}"/>
              </a:ext>
            </a:extLst>
          </p:cNvPr>
          <p:cNvSpPr txBox="1"/>
          <p:nvPr/>
        </p:nvSpPr>
        <p:spPr>
          <a:xfrm>
            <a:off x="5105400" y="5830669"/>
            <a:ext cx="4038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devuelve el objeto DefaultTableModel completo con los datos de la tabla.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60473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C284F19-E5C7-D829-BB06-9F759226D09F}"/>
              </a:ext>
            </a:extLst>
          </p:cNvPr>
          <p:cNvSpPr/>
          <p:nvPr/>
        </p:nvSpPr>
        <p:spPr>
          <a:xfrm>
            <a:off x="2895600" y="304800"/>
            <a:ext cx="53340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COMPONENTE JTABLE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F3965C-5D9E-350C-CD8A-32C0BC6B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47242"/>
            <a:ext cx="9144000" cy="565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62A22D0-1AC2-2FD1-8100-47D81028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4648200"/>
            <a:ext cx="2692940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91CC7EF-4707-62BC-CA5C-9CF2FEB16D10}"/>
              </a:ext>
            </a:extLst>
          </p:cNvPr>
          <p:cNvSpPr txBox="1"/>
          <p:nvPr/>
        </p:nvSpPr>
        <p:spPr>
          <a:xfrm>
            <a:off x="9182100" y="2173069"/>
            <a:ext cx="20955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inserta el componente </a:t>
            </a:r>
            <a:r>
              <a:rPr lang="es-ES" dirty="0" err="1"/>
              <a:t>JTable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35899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6D1EF6-3C27-9C81-3C80-A687087C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990600"/>
            <a:ext cx="9258300" cy="5724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6A348BA-B0DA-D374-7E28-3FBC6C4C0770}"/>
              </a:ext>
            </a:extLst>
          </p:cNvPr>
          <p:cNvSpPr txBox="1"/>
          <p:nvPr/>
        </p:nvSpPr>
        <p:spPr>
          <a:xfrm>
            <a:off x="8001000" y="2209800"/>
            <a:ext cx="25527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derecho en el </a:t>
            </a:r>
            <a:r>
              <a:rPr lang="es-ES" dirty="0" err="1"/>
              <a:t>JTable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1DA2E3-9AAC-1A4F-A1E0-4D80A413A3E5}"/>
              </a:ext>
            </a:extLst>
          </p:cNvPr>
          <p:cNvSpPr txBox="1"/>
          <p:nvPr/>
        </p:nvSpPr>
        <p:spPr>
          <a:xfrm>
            <a:off x="6019800" y="2754868"/>
            <a:ext cx="3962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Change Variable Name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174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737364-C032-87B5-EE5F-E9E5E9B7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13" y="76200"/>
            <a:ext cx="5252906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F3DE46-E7DC-D9E3-9228-777EC07885F6}"/>
              </a:ext>
            </a:extLst>
          </p:cNvPr>
          <p:cNvSpPr txBox="1"/>
          <p:nvPr/>
        </p:nvSpPr>
        <p:spPr>
          <a:xfrm>
            <a:off x="4267200" y="773668"/>
            <a:ext cx="1905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Nombre: Jtlistado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9CB99B-C124-0205-32AE-6978F2703F4D}"/>
              </a:ext>
            </a:extLst>
          </p:cNvPr>
          <p:cNvSpPr txBox="1"/>
          <p:nvPr/>
        </p:nvSpPr>
        <p:spPr>
          <a:xfrm>
            <a:off x="2093650" y="1447800"/>
            <a:ext cx="21735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botón: OK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02B6B9-188E-E19B-FE9F-DB0363CE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87484"/>
            <a:ext cx="8991732" cy="4594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FE6CCE-6043-04CE-D93B-208469805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4876800"/>
            <a:ext cx="2802283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6384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8E88463-1B1D-00CD-4DC0-984ED468787B}"/>
              </a:ext>
            </a:extLst>
          </p:cNvPr>
          <p:cNvSpPr/>
          <p:nvPr/>
        </p:nvSpPr>
        <p:spPr>
          <a:xfrm>
            <a:off x="838200" y="304800"/>
            <a:ext cx="79562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LLENAR DE DATOS AL COMPONENTE JTABLE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6817D1-F676-94E3-CD86-28E948EB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066800"/>
            <a:ext cx="9344025" cy="5657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E6AAF4-2356-49D4-F56A-6E033E4465AC}"/>
              </a:ext>
            </a:extLst>
          </p:cNvPr>
          <p:cNvSpPr txBox="1"/>
          <p:nvPr/>
        </p:nvSpPr>
        <p:spPr>
          <a:xfrm>
            <a:off x="2017450" y="1230868"/>
            <a:ext cx="23259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ficha: Source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3648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8A7F6D-92F0-CFE5-97F4-CCFAF6E87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990600"/>
            <a:ext cx="10515601" cy="5731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BB8F61F-7984-8A43-6F68-45AF0909EFC1}"/>
              </a:ext>
            </a:extLst>
          </p:cNvPr>
          <p:cNvSpPr txBox="1"/>
          <p:nvPr/>
        </p:nvSpPr>
        <p:spPr>
          <a:xfrm>
            <a:off x="6172200" y="6352915"/>
            <a:ext cx="4100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crea una instancia de la clase Proceso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59264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D7B2E2-E15F-BAE0-840E-63DA286D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90600"/>
            <a:ext cx="8541866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756DF6-D3C1-2061-8840-01CF0E527742}"/>
              </a:ext>
            </a:extLst>
          </p:cNvPr>
          <p:cNvSpPr txBox="1"/>
          <p:nvPr/>
        </p:nvSpPr>
        <p:spPr>
          <a:xfrm>
            <a:off x="1066800" y="4800600"/>
            <a:ext cx="94817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B62A1C6-4FBF-10AD-5861-136594EF3AE5}"/>
              </a:ext>
            </a:extLst>
          </p:cNvPr>
          <p:cNvSpPr txBox="1"/>
          <p:nvPr/>
        </p:nvSpPr>
        <p:spPr>
          <a:xfrm>
            <a:off x="2104644" y="5802868"/>
            <a:ext cx="26197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22512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E881AF-E0C3-5944-2576-496D8141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10363200" cy="5722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E3D052-12C4-7FDB-4EED-3B538FC908D5}"/>
              </a:ext>
            </a:extLst>
          </p:cNvPr>
          <p:cNvSpPr txBox="1"/>
          <p:nvPr/>
        </p:nvSpPr>
        <p:spPr>
          <a:xfrm>
            <a:off x="10210800" y="2249269"/>
            <a:ext cx="1524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proceso,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03372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BCDF506-3DA3-9D8A-C762-47928F29C0C2}"/>
              </a:ext>
            </a:extLst>
          </p:cNvPr>
          <p:cNvSpPr/>
          <p:nvPr/>
        </p:nvSpPr>
        <p:spPr>
          <a:xfrm>
            <a:off x="1644976" y="266400"/>
            <a:ext cx="68894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METODO LLENARDATOS_ALUMNO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B66DA8-2ADE-04F0-909E-0BFE1AA3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066800"/>
            <a:ext cx="1186815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D057A6-9432-AF58-AA1B-F841251AB52D}"/>
              </a:ext>
            </a:extLst>
          </p:cNvPr>
          <p:cNvSpPr txBox="1"/>
          <p:nvPr/>
        </p:nvSpPr>
        <p:spPr>
          <a:xfrm>
            <a:off x="6257925" y="4267200"/>
            <a:ext cx="570547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Se crea un método: LLenarDatos_Alumno, que actualiza el modelo de datos de un componente de interfaz gráfica: Jtlistado, con los datos de la tabla: alumnos obtenidos desde la base de datos.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94800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BBC409-3857-56ED-9201-2A5C4EAA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90600"/>
            <a:ext cx="11887201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31EE3B-E04F-1A70-0ECC-AEE065868C8E}"/>
              </a:ext>
            </a:extLst>
          </p:cNvPr>
          <p:cNvSpPr txBox="1"/>
          <p:nvPr/>
        </p:nvSpPr>
        <p:spPr>
          <a:xfrm>
            <a:off x="6400800" y="4114800"/>
            <a:ext cx="38862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En el constructor de la clase, se llama al método: LLenarDatos_Alumno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9826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5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551960" y="27054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DECLARAR VARIABLES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5150F99-42DB-3EC1-5FCA-28F58F63946E}"/>
              </a:ext>
            </a:extLst>
          </p:cNvPr>
          <p:cNvSpPr/>
          <p:nvPr/>
        </p:nvSpPr>
        <p:spPr>
          <a:xfrm>
            <a:off x="2551960" y="34290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lang="es-ES" sz="3200" b="1" dirty="0">
                <a:solidFill>
                  <a:prstClr val="white"/>
                </a:solidFill>
                <a:latin typeface="Calibri"/>
              </a:rPr>
              <a:t>VENTO MOUSECLICKED DEL JTABLE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146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DBDCFC-902C-39AA-2A13-8CC3AC21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3650673" cy="129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788997-359C-4177-01E8-2CAC4D610F0A}"/>
              </a:ext>
            </a:extLst>
          </p:cNvPr>
          <p:cNvSpPr txBox="1"/>
          <p:nvPr/>
        </p:nvSpPr>
        <p:spPr>
          <a:xfrm>
            <a:off x="2393373" y="468868"/>
            <a:ext cx="29406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icono: Run Project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E90B17-8509-3FBD-7004-0E752F478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24000"/>
            <a:ext cx="9468106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265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227F58C-3922-7199-C340-D5A5DBACB7CF}"/>
              </a:ext>
            </a:extLst>
          </p:cNvPr>
          <p:cNvSpPr/>
          <p:nvPr/>
        </p:nvSpPr>
        <p:spPr>
          <a:xfrm>
            <a:off x="2133600" y="304800"/>
            <a:ext cx="57150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DECLARAR VARIABLES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0C90A4-82FF-6E69-5AF8-6CD05269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8720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53045BA-7BC4-2CAD-D580-9AC56C6DE53D}"/>
              </a:ext>
            </a:extLst>
          </p:cNvPr>
          <p:cNvSpPr txBox="1"/>
          <p:nvPr/>
        </p:nvSpPr>
        <p:spPr>
          <a:xfrm>
            <a:off x="1219200" y="3505200"/>
            <a:ext cx="441960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400" dirty="0"/>
              <a:t>Se crean dos variables para los resportes con parámetros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2527822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9047701-B4D6-D744-9D8D-FFD3C82DE349}"/>
              </a:ext>
            </a:extLst>
          </p:cNvPr>
          <p:cNvSpPr/>
          <p:nvPr/>
        </p:nvSpPr>
        <p:spPr>
          <a:xfrm>
            <a:off x="1066800" y="304800"/>
            <a:ext cx="7299276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lang="es-ES" sz="3200" b="1" dirty="0">
                <a:solidFill>
                  <a:prstClr val="white"/>
                </a:solidFill>
                <a:latin typeface="Calibri"/>
              </a:rPr>
              <a:t>VENTO MOUSECLICKED DEL JTABLE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9CFFA3-D717-BB5E-3994-3F0BEE38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2" y="1066800"/>
            <a:ext cx="9147808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BD5821-6EB1-5694-FAAE-DE8231EB1C40}"/>
              </a:ext>
            </a:extLst>
          </p:cNvPr>
          <p:cNvSpPr txBox="1"/>
          <p:nvPr/>
        </p:nvSpPr>
        <p:spPr>
          <a:xfrm>
            <a:off x="1752600" y="2221468"/>
            <a:ext cx="24894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derecho en el Jtable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3B0FEF-351B-3E62-C982-0A10FC6EA96B}"/>
              </a:ext>
            </a:extLst>
          </p:cNvPr>
          <p:cNvSpPr txBox="1"/>
          <p:nvPr/>
        </p:nvSpPr>
        <p:spPr>
          <a:xfrm>
            <a:off x="2819400" y="2971800"/>
            <a:ext cx="24894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Events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AFD428-5F1C-8C3E-1B54-006A5B42A0B5}"/>
              </a:ext>
            </a:extLst>
          </p:cNvPr>
          <p:cNvSpPr txBox="1"/>
          <p:nvPr/>
        </p:nvSpPr>
        <p:spPr>
          <a:xfrm>
            <a:off x="4444753" y="4583668"/>
            <a:ext cx="24894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Mouse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409468-3276-886A-5256-C294E3508200}"/>
              </a:ext>
            </a:extLst>
          </p:cNvPr>
          <p:cNvSpPr txBox="1"/>
          <p:nvPr/>
        </p:nvSpPr>
        <p:spPr>
          <a:xfrm>
            <a:off x="9296401" y="4459069"/>
            <a:ext cx="19050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mouseClicked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130724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B6D390-6732-8A1A-2272-667FDBD6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1100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93A98A-F664-1AA3-36CB-5273F8C45DF1}"/>
              </a:ext>
            </a:extLst>
          </p:cNvPr>
          <p:cNvSpPr txBox="1"/>
          <p:nvPr/>
        </p:nvSpPr>
        <p:spPr>
          <a:xfrm>
            <a:off x="7924800" y="5830669"/>
            <a:ext cx="3581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Obtiene el índice de la fila seleccionada,  del Jtable: Jtlistado.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16153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41C683-E024-7672-C056-8BAAD635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6" y="990600"/>
            <a:ext cx="11602984" cy="5334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D91A2C-2689-B236-2CD5-66A46D236F7C}"/>
              </a:ext>
            </a:extLst>
          </p:cNvPr>
          <p:cNvSpPr txBox="1"/>
          <p:nvPr/>
        </p:nvSpPr>
        <p:spPr>
          <a:xfrm>
            <a:off x="3332216" y="6059270"/>
            <a:ext cx="5638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Obtiene el valor de la celda en la columna 0 (la primera columna), de la fila seleccionada, código del alumno.</a:t>
            </a:r>
          </a:p>
        </p:txBody>
      </p:sp>
    </p:spTree>
    <p:extLst>
      <p:ext uri="{BB962C8B-B14F-4D97-AF65-F5344CB8AC3E}">
        <p14:creationId xmlns:p14="http://schemas.microsoft.com/office/powerpoint/2010/main" val="3870211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288F05-C3D3-5B89-26D0-666B413F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81200"/>
            <a:ext cx="11658600" cy="2561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83D8D3A-81D2-A7C1-2FE3-E9C74CAB92A2}"/>
              </a:ext>
            </a:extLst>
          </p:cNvPr>
          <p:cNvSpPr txBox="1"/>
          <p:nvPr/>
        </p:nvSpPr>
        <p:spPr>
          <a:xfrm>
            <a:off x="1905000" y="4114800"/>
            <a:ext cx="4800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obtiene una conexión a la base de datos para obtener los datos necesarios para el informe.</a:t>
            </a:r>
          </a:p>
        </p:txBody>
      </p:sp>
    </p:spTree>
    <p:extLst>
      <p:ext uri="{BB962C8B-B14F-4D97-AF65-F5344CB8AC3E}">
        <p14:creationId xmlns:p14="http://schemas.microsoft.com/office/powerpoint/2010/main" val="636552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16E5CB-6F45-29B8-A34F-FA8CFAC5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7716"/>
            <a:ext cx="11734800" cy="3884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1EDF50B-0EC3-97FD-C626-7A3240D035D5}"/>
              </a:ext>
            </a:extLst>
          </p:cNvPr>
          <p:cNvSpPr txBox="1"/>
          <p:nvPr/>
        </p:nvSpPr>
        <p:spPr>
          <a:xfrm>
            <a:off x="3048000" y="4343400"/>
            <a:ext cx="5105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utiliza: try..catch, para el manejo de excepciones</a:t>
            </a:r>
          </a:p>
        </p:txBody>
      </p:sp>
    </p:spTree>
    <p:extLst>
      <p:ext uri="{BB962C8B-B14F-4D97-AF65-F5344CB8AC3E}">
        <p14:creationId xmlns:p14="http://schemas.microsoft.com/office/powerpoint/2010/main" val="37831849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857864-7CFF-B849-31BE-3BB037CF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11734800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40AE05-CDAB-3791-81BB-E18F1B7CF40A}"/>
              </a:ext>
            </a:extLst>
          </p:cNvPr>
          <p:cNvSpPr txBox="1"/>
          <p:nvPr/>
        </p:nvSpPr>
        <p:spPr>
          <a:xfrm>
            <a:off x="2895600" y="3821668"/>
            <a:ext cx="8458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s-ES" dirty="0"/>
              <a:t>Se crea un mapa: HashMap, para almacenar los parámetros que se pasarán al informe.</a:t>
            </a:r>
          </a:p>
        </p:txBody>
      </p:sp>
    </p:spTree>
    <p:extLst>
      <p:ext uri="{BB962C8B-B14F-4D97-AF65-F5344CB8AC3E}">
        <p14:creationId xmlns:p14="http://schemas.microsoft.com/office/powerpoint/2010/main" val="7834362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999269-1F0C-E3A5-DC93-4EE287F7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11734800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7EC877A-2347-4E92-65B8-2B6719540754}"/>
              </a:ext>
            </a:extLst>
          </p:cNvPr>
          <p:cNvSpPr txBox="1"/>
          <p:nvPr/>
        </p:nvSpPr>
        <p:spPr>
          <a:xfrm>
            <a:off x="152400" y="3429000"/>
            <a:ext cx="1066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s-ES" dirty="0"/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AB0C6A-9911-A315-DE2A-C0C19C7BAB87}"/>
              </a:ext>
            </a:extLst>
          </p:cNvPr>
          <p:cNvSpPr txBox="1"/>
          <p:nvPr/>
        </p:nvSpPr>
        <p:spPr>
          <a:xfrm>
            <a:off x="1066800" y="4648200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s-ES" dirty="0"/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85552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88A9CA-7F47-059A-008D-09AA891E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7" y="990600"/>
            <a:ext cx="9742063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CFC0AAE-8ABD-9D05-8F11-D9534D34C16A}"/>
              </a:ext>
            </a:extLst>
          </p:cNvPr>
          <p:cNvSpPr txBox="1"/>
          <p:nvPr/>
        </p:nvSpPr>
        <p:spPr>
          <a:xfrm>
            <a:off x="5791200" y="2831068"/>
            <a:ext cx="2971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s-ES" dirty="0"/>
              <a:t>Clase HashMap, importado</a:t>
            </a:r>
          </a:p>
        </p:txBody>
      </p:sp>
    </p:spTree>
    <p:extLst>
      <p:ext uri="{BB962C8B-B14F-4D97-AF65-F5344CB8AC3E}">
        <p14:creationId xmlns:p14="http://schemas.microsoft.com/office/powerpoint/2010/main" val="262600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DEE88C4-46A3-624E-9CCD-026F60DC68C7}"/>
              </a:ext>
            </a:extLst>
          </p:cNvPr>
          <p:cNvSpPr/>
          <p:nvPr/>
        </p:nvSpPr>
        <p:spPr>
          <a:xfrm>
            <a:off x="1187776" y="304800"/>
            <a:ext cx="72704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PACKAGE PKGREPORTE02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CD5CF7-82D6-40EB-B01E-F06E8285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3000"/>
            <a:ext cx="10591800" cy="5587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3610ADA-38FC-CBA6-5226-80EC0B9ED9C3}"/>
              </a:ext>
            </a:extLst>
          </p:cNvPr>
          <p:cNvSpPr txBox="1"/>
          <p:nvPr/>
        </p:nvSpPr>
        <p:spPr>
          <a:xfrm>
            <a:off x="3352800" y="3136612"/>
            <a:ext cx="2133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Pkgreporte01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BB9A42-D40A-39CB-40EF-75131A62B6AA}"/>
              </a:ext>
            </a:extLst>
          </p:cNvPr>
          <p:cNvSpPr txBox="1"/>
          <p:nvPr/>
        </p:nvSpPr>
        <p:spPr>
          <a:xfrm>
            <a:off x="5638800" y="2788441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1C732C-7E8C-69E2-D8FC-2F132B5267D1}"/>
              </a:ext>
            </a:extLst>
          </p:cNvPr>
          <p:cNvSpPr txBox="1"/>
          <p:nvPr/>
        </p:nvSpPr>
        <p:spPr>
          <a:xfrm>
            <a:off x="8458200" y="4233446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451282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82E101-E1BB-71CB-43A8-14219EF2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87200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6A7CF2B-1F79-9DFD-1535-E41D15D8BEEA}"/>
              </a:ext>
            </a:extLst>
          </p:cNvPr>
          <p:cNvSpPr txBox="1"/>
          <p:nvPr/>
        </p:nvSpPr>
        <p:spPr>
          <a:xfrm>
            <a:off x="228600" y="4800600"/>
            <a:ext cx="1066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s-ES" dirty="0"/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6609B8-4AAC-1430-DC2B-72E6F8ECF496}"/>
              </a:ext>
            </a:extLst>
          </p:cNvPr>
          <p:cNvSpPr txBox="1"/>
          <p:nvPr/>
        </p:nvSpPr>
        <p:spPr>
          <a:xfrm>
            <a:off x="914400" y="5955268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s-ES" dirty="0"/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2920568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8FAC72-030D-3FF0-CF94-CA6B9ED0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66" y="990600"/>
            <a:ext cx="9020734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96C388-0176-6736-4AAE-25EE6E846051}"/>
              </a:ext>
            </a:extLst>
          </p:cNvPr>
          <p:cNvSpPr txBox="1"/>
          <p:nvPr/>
        </p:nvSpPr>
        <p:spPr>
          <a:xfrm>
            <a:off x="4876800" y="3059668"/>
            <a:ext cx="2362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s-ES" dirty="0"/>
              <a:t>Clase Map, importado</a:t>
            </a:r>
          </a:p>
        </p:txBody>
      </p:sp>
    </p:spTree>
    <p:extLst>
      <p:ext uri="{BB962C8B-B14F-4D97-AF65-F5344CB8AC3E}">
        <p14:creationId xmlns:p14="http://schemas.microsoft.com/office/powerpoint/2010/main" val="35925689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BB313E-5682-01AF-4B8A-A8B2AE94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1100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2B17ED-AA95-2BC9-6253-3C12A66F42BE}"/>
              </a:ext>
            </a:extLst>
          </p:cNvPr>
          <p:cNvSpPr txBox="1"/>
          <p:nvPr/>
        </p:nvSpPr>
        <p:spPr>
          <a:xfrm>
            <a:off x="6986726" y="4563070"/>
            <a:ext cx="467187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pPr algn="just"/>
            <a:r>
              <a:rPr lang="es-ES" dirty="0"/>
              <a:t>Se agrega un parámetro al mapa, el parámetro se llama: v_codigo y su valor es el código del alumno obtenido: ycodalu.</a:t>
            </a:r>
          </a:p>
        </p:txBody>
      </p:sp>
    </p:spTree>
    <p:extLst>
      <p:ext uri="{BB962C8B-B14F-4D97-AF65-F5344CB8AC3E}">
        <p14:creationId xmlns:p14="http://schemas.microsoft.com/office/powerpoint/2010/main" val="3184031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4CED75-3D71-D0A9-894B-C6E88E89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95400"/>
            <a:ext cx="11658600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09CA5D8-F790-379C-D3B1-EC784F2146DE}"/>
              </a:ext>
            </a:extLst>
          </p:cNvPr>
          <p:cNvSpPr txBox="1"/>
          <p:nvPr/>
        </p:nvSpPr>
        <p:spPr>
          <a:xfrm>
            <a:off x="6248400" y="3352800"/>
            <a:ext cx="39860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s-ES" dirty="0"/>
              <a:t>Se agrega el siguiente bloque de códigos</a:t>
            </a:r>
          </a:p>
        </p:txBody>
      </p:sp>
    </p:spTree>
    <p:extLst>
      <p:ext uri="{BB962C8B-B14F-4D97-AF65-F5344CB8AC3E}">
        <p14:creationId xmlns:p14="http://schemas.microsoft.com/office/powerpoint/2010/main" val="2183549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1F32D1-8B72-97E7-B5B7-92BFC585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3650673" cy="129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5009533-FA29-7F59-CF5F-A7CE98A0435F}"/>
              </a:ext>
            </a:extLst>
          </p:cNvPr>
          <p:cNvSpPr txBox="1"/>
          <p:nvPr/>
        </p:nvSpPr>
        <p:spPr>
          <a:xfrm>
            <a:off x="2393373" y="468868"/>
            <a:ext cx="29406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icono: Run Project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CA7BE8-5718-9FB6-3F93-28C3783B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524000"/>
            <a:ext cx="9486900" cy="5191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0F0DF6-A087-2F2D-A7C5-67B0294B1AA7}"/>
              </a:ext>
            </a:extLst>
          </p:cNvPr>
          <p:cNvSpPr txBox="1"/>
          <p:nvPr/>
        </p:nvSpPr>
        <p:spPr>
          <a:xfrm>
            <a:off x="4953000" y="2667000"/>
            <a:ext cx="2895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una fila del Jtable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775748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FAB66E-E5A7-26F0-E7C3-9577D33E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90600"/>
            <a:ext cx="8077200" cy="5655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633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381000" y="1505902"/>
            <a:ext cx="11506200" cy="3939540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¿Cuáles son las clases, para mostrar un reporte con parámetros?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 es el proceso para mostrar un reporte con parámetros, utilizando las clases correspondientes?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BBF119DD-CB2A-1240-68B8-B55D705DE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599"/>
            <a:ext cx="8326515" cy="5735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C4A3BA4-8119-855D-8676-B1EFAA2F40DB}"/>
              </a:ext>
            </a:extLst>
          </p:cNvPr>
          <p:cNvSpPr txBox="1"/>
          <p:nvPr/>
        </p:nvSpPr>
        <p:spPr>
          <a:xfrm>
            <a:off x="7772400" y="1676400"/>
            <a:ext cx="203668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paquete: Pkgreporte02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32B110-67CA-8F36-1582-1E0990730CDA}"/>
              </a:ext>
            </a:extLst>
          </p:cNvPr>
          <p:cNvSpPr txBox="1"/>
          <p:nvPr/>
        </p:nvSpPr>
        <p:spPr>
          <a:xfrm>
            <a:off x="6019800" y="59436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</p:spTree>
    <p:extLst>
      <p:ext uri="{BB962C8B-B14F-4D97-AF65-F5344CB8AC3E}">
        <p14:creationId xmlns:p14="http://schemas.microsoft.com/office/powerpoint/2010/main" val="132548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1BA3D4-7C58-9CDE-7D27-B2110789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548914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C8B953-41BB-050B-B622-9680B901B497}"/>
              </a:ext>
            </a:extLst>
          </p:cNvPr>
          <p:cNvSpPr txBox="1"/>
          <p:nvPr/>
        </p:nvSpPr>
        <p:spPr>
          <a:xfrm>
            <a:off x="8610600" y="4114800"/>
            <a:ext cx="28339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Paquete agregado al proyecto</a:t>
            </a:r>
          </a:p>
        </p:txBody>
      </p:sp>
    </p:spTree>
    <p:extLst>
      <p:ext uri="{BB962C8B-B14F-4D97-AF65-F5344CB8AC3E}">
        <p14:creationId xmlns:p14="http://schemas.microsoft.com/office/powerpoint/2010/main" val="1734229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5432</TotalTime>
  <Words>1617</Words>
  <Application>Microsoft Office PowerPoint</Application>
  <PresentationFormat>Panorámica</PresentationFormat>
  <Paragraphs>209</Paragraphs>
  <Slides>78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78</vt:i4>
      </vt:variant>
    </vt:vector>
  </HeadingPairs>
  <TitlesOfParts>
    <vt:vector size="84" baseType="lpstr">
      <vt:lpstr>Arial</vt:lpstr>
      <vt:lpstr>Calibri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972</cp:revision>
  <dcterms:created xsi:type="dcterms:W3CDTF">2020-08-20T00:31:08Z</dcterms:created>
  <dcterms:modified xsi:type="dcterms:W3CDTF">2023-07-22T23:05:29Z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